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1095044958480406"/>
          <c:w val="0.71364610158802211"/>
          <c:h val="0.79820085163195742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BILANCIO CONSUNTIVO 2023 - USCITE+Tabella1[[#Intestazioni];[Vendite]]</c:v>
                </c:pt>
              </c:strCache>
            </c:strRef>
          </c:tx>
          <c:explosion val="18"/>
          <c:dPt>
            <c:idx val="0"/>
            <c:spPr>
              <a:solidFill>
                <a:schemeClr val="accent6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203-6741-BD95-701277A8E7E5}"/>
              </c:ext>
            </c:extLst>
          </c:dPt>
          <c:dPt>
            <c:idx val="1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203-6741-BD95-701277A8E7E5}"/>
              </c:ext>
            </c:extLst>
          </c:dPt>
          <c:dPt>
            <c:idx val="2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203-6741-BD95-701277A8E7E5}"/>
              </c:ext>
            </c:extLst>
          </c:dPt>
          <c:dPt>
            <c:idx val="3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203-6741-BD95-701277A8E7E5}"/>
              </c:ext>
            </c:extLst>
          </c:dPt>
          <c:dPt>
            <c:idx val="4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203-6741-BD95-701277A8E7E5}"/>
              </c:ext>
            </c:extLst>
          </c:dPt>
          <c:dPt>
            <c:idx val="5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203-6741-BD95-701277A8E7E5}"/>
              </c:ext>
            </c:extLst>
          </c:dPt>
          <c:dPt>
            <c:idx val="6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203-6741-BD95-701277A8E7E5}"/>
              </c:ext>
            </c:extLst>
          </c:dPt>
          <c:dPt>
            <c:idx val="7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203-6741-BD95-701277A8E7E5}"/>
              </c:ext>
            </c:extLst>
          </c:dPt>
          <c:dPt>
            <c:idx val="8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203-6741-BD95-701277A8E7E5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2B85-7C45-ACB3-37FFB13B92A5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41C0-9E4A-A5DB-63C9BC8EC19D}"/>
              </c:ext>
            </c:extLst>
          </c:dPt>
          <c:dLbls>
            <c:delete val="1"/>
          </c:dLbls>
          <c:cat>
            <c:strRef>
              <c:f>Foglio1!$A$2:$A$12</c:f>
              <c:strCache>
                <c:ptCount val="11"/>
                <c:pt idx="0">
                  <c:v>Personale                 €    27.786,05</c:v>
                </c:pt>
                <c:pt idx="1">
                  <c:v>Imposte e tasse     €       293,85</c:v>
                </c:pt>
                <c:pt idx="2">
                  <c:v>Acquisti di beni           €   7.714,76</c:v>
                </c:pt>
                <c:pt idx="3">
                  <c:v>Acquisti di servizi   €  30.363,37</c:v>
                </c:pt>
                <c:pt idx="4">
                  <c:v>Sede Centrale                 € 379,00     </c:v>
                </c:pt>
                <c:pt idx="5">
                  <c:v>Borse e premi               €  250,00</c:v>
                </c:pt>
                <c:pt idx="6">
                  <c:v>Progetti in rete   €  270.000,00</c:v>
                </c:pt>
                <c:pt idx="7">
                  <c:v>Rec.Rimb.-Arr.                €       3,89</c:v>
                </c:pt>
                <c:pt idx="8">
                  <c:v>Assicurazioni              €   2898,00</c:v>
                </c:pt>
                <c:pt idx="9">
                  <c:v>Attrezzature               €    8143,03</c:v>
                </c:pt>
                <c:pt idx="10">
                  <c:v>Partite di giro         €   11661,80</c:v>
                </c:pt>
              </c:strCache>
            </c:strRef>
          </c:cat>
          <c:val>
            <c:numRef>
              <c:f>Foglio1!$B$2:$B$12</c:f>
              <c:numCache>
                <c:formatCode>0.00</c:formatCode>
                <c:ptCount val="11"/>
                <c:pt idx="0" formatCode="General">
                  <c:v>27786.05</c:v>
                </c:pt>
                <c:pt idx="1">
                  <c:v>293.85000000000002</c:v>
                </c:pt>
                <c:pt idx="2" formatCode="&quot;€&quot;\ #,##0;[Red]\-&quot;€&quot;\ #,##0">
                  <c:v>7714.76</c:v>
                </c:pt>
                <c:pt idx="3" formatCode="&quot;€&quot;\ #,##0;[Red]\-&quot;€&quot;\ #,##0">
                  <c:v>30363.37</c:v>
                </c:pt>
                <c:pt idx="4">
                  <c:v>379</c:v>
                </c:pt>
                <c:pt idx="5">
                  <c:v>250</c:v>
                </c:pt>
                <c:pt idx="6">
                  <c:v>270000</c:v>
                </c:pt>
                <c:pt idx="7">
                  <c:v>3.8899999999999997</c:v>
                </c:pt>
                <c:pt idx="8">
                  <c:v>2898</c:v>
                </c:pt>
                <c:pt idx="9">
                  <c:v>8143.03</c:v>
                </c:pt>
                <c:pt idx="10">
                  <c:v>11661.8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F203-6741-BD95-701277A8E7E5}"/>
            </c:ext>
          </c:extLst>
        </c:ser>
        <c:dLbls>
          <c:showPercent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6884675033216322"/>
          <c:y val="0.18251443829714095"/>
          <c:w val="0.28779377201935918"/>
          <c:h val="0.5807260111865196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027620982765193E-2"/>
          <c:y val="0.20647553729754248"/>
          <c:w val="0.61173220185506549"/>
          <c:h val="0.68457007193594099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Colonna2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explosion val="32"/>
          <c:dPt>
            <c:idx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>
                <a:outerShdw blurRad="63500" dist="25400" dir="5400000" algn="ctr" rotWithShape="0">
                  <a:srgbClr val="000000">
                    <a:alpha val="69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200000"/>
                </a:lightRig>
              </a:scene3d>
              <a:sp3d>
                <a:contourClr>
                  <a:schemeClr val="accen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9CF-1448-810E-C487FF7860BD}"/>
              </c:ext>
            </c:extLst>
          </c:dPt>
          <c:dPt>
            <c:idx val="1"/>
            <c:explosion val="14"/>
            <c:spPr>
              <a:solidFill>
                <a:srgbClr val="92D050"/>
              </a:solidFill>
              <a:ln>
                <a:solidFill>
                  <a:srgbClr val="00B050"/>
                </a:solidFill>
              </a:ln>
              <a:effectLst>
                <a:outerShdw blurRad="63500" dist="25400" dir="5400000" algn="ctr" rotWithShape="0">
                  <a:srgbClr val="000000">
                    <a:alpha val="69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200000"/>
                </a:lightRig>
              </a:scene3d>
              <a:sp3d>
                <a:contourClr>
                  <a:srgbClr val="00B05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9CF-1448-810E-C487FF7860BD}"/>
              </c:ext>
            </c:extLst>
          </c:dPt>
          <c:dPt>
            <c:idx val="2"/>
            <c:explosion val="20"/>
            <c:spPr>
              <a:solidFill>
                <a:srgbClr val="FF0000"/>
              </a:solidFill>
              <a:ln>
                <a:solidFill>
                  <a:schemeClr val="accent1"/>
                </a:solidFill>
              </a:ln>
              <a:effectLst>
                <a:outerShdw blurRad="63500" dist="25400" dir="5400000" algn="ctr" rotWithShape="0">
                  <a:srgbClr val="000000">
                    <a:alpha val="69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200000"/>
                </a:lightRig>
              </a:scene3d>
              <a:sp3d>
                <a:contourClr>
                  <a:schemeClr val="accen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9CF-1448-810E-C487FF7860BD}"/>
              </c:ext>
            </c:extLst>
          </c:dPt>
          <c:dPt>
            <c:idx val="3"/>
            <c:spPr>
              <a:solidFill>
                <a:srgbClr val="FFFF00"/>
              </a:solidFill>
              <a:ln>
                <a:solidFill>
                  <a:schemeClr val="accent1"/>
                </a:solidFill>
              </a:ln>
              <a:effectLst>
                <a:outerShdw blurRad="63500" dist="25400" dir="5400000" algn="ctr" rotWithShape="0">
                  <a:srgbClr val="000000">
                    <a:alpha val="69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200000"/>
                </a:lightRig>
              </a:scene3d>
              <a:sp3d>
                <a:contourClr>
                  <a:schemeClr val="accen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9CF-1448-810E-C487FF7860BD}"/>
              </c:ext>
            </c:extLst>
          </c:dPt>
          <c:dPt>
            <c:idx val="4"/>
            <c:spPr>
              <a:gradFill rotWithShape="1">
                <a:gsLst>
                  <a:gs pos="0">
                    <a:schemeClr val="accent5"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5"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5"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solidFill>
                  <a:schemeClr val="accent1"/>
                </a:solidFill>
              </a:ln>
              <a:effectLst>
                <a:outerShdw blurRad="63500" dist="25400" dir="5400000" algn="ctr" rotWithShape="0">
                  <a:srgbClr val="000000">
                    <a:alpha val="69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200000"/>
                </a:lightRig>
              </a:scene3d>
              <a:sp3d>
                <a:contourClr>
                  <a:schemeClr val="accen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9CF-1448-810E-C487FF7860BD}"/>
              </c:ext>
            </c:extLst>
          </c:dPt>
          <c:dPt>
            <c:idx val="5"/>
            <c:spPr>
              <a:gradFill rotWithShape="1">
                <a:gsLst>
                  <a:gs pos="0">
                    <a:schemeClr val="accent6"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6"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6"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solidFill>
                  <a:srgbClr val="00B050"/>
                </a:solidFill>
              </a:ln>
              <a:effectLst>
                <a:outerShdw blurRad="63500" dist="25400" dir="5400000" algn="ctr" rotWithShape="0">
                  <a:srgbClr val="000000">
                    <a:alpha val="69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200000"/>
                </a:lightRig>
              </a:scene3d>
              <a:sp3d>
                <a:contourClr>
                  <a:srgbClr val="00B05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9CF-1448-810E-C487FF7860BD}"/>
              </c:ext>
            </c:extLst>
          </c:dPt>
          <c:dPt>
            <c:idx val="6"/>
            <c:spPr>
              <a:gradFill rotWithShape="1">
                <a:gsLst>
                  <a:gs pos="0">
                    <a:schemeClr val="accent1">
                      <a:lumMod val="60000"/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1">
                      <a:lumMod val="60000"/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1">
                      <a:lumMod val="60000"/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solidFill>
                  <a:schemeClr val="accent1"/>
                </a:solidFill>
              </a:ln>
              <a:effectLst>
                <a:outerShdw blurRad="63500" dist="25400" dir="5400000" algn="ctr" rotWithShape="0">
                  <a:srgbClr val="000000">
                    <a:alpha val="69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200000"/>
                </a:lightRig>
              </a:scene3d>
              <a:sp3d prstMaterial="plastic">
                <a:bevelT w="25400" h="25400"/>
                <a:contourClr>
                  <a:schemeClr val="accen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360-414D-BB6B-29563635E6EC}"/>
              </c:ext>
            </c:extLst>
          </c:dPt>
          <c:dPt>
            <c:idx val="7"/>
            <c:spPr>
              <a:gradFill rotWithShape="1">
                <a:gsLst>
                  <a:gs pos="0">
                    <a:schemeClr val="accent2">
                      <a:lumMod val="60000"/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2">
                      <a:lumMod val="60000"/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2">
                      <a:lumMod val="60000"/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solidFill>
                  <a:schemeClr val="accent1"/>
                </a:solidFill>
              </a:ln>
              <a:effectLst>
                <a:outerShdw blurRad="63500" dist="25400" dir="5400000" algn="ctr" rotWithShape="0">
                  <a:srgbClr val="000000">
                    <a:alpha val="69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200000"/>
                </a:lightRig>
              </a:scene3d>
              <a:sp3d prstMaterial="plastic">
                <a:bevelT w="25400" h="25400"/>
                <a:contourClr>
                  <a:schemeClr val="accen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360-414D-BB6B-29563635E6EC}"/>
              </c:ext>
            </c:extLst>
          </c:dPt>
          <c:dPt>
            <c:idx val="8"/>
            <c:spPr>
              <a:gradFill rotWithShape="1">
                <a:gsLst>
                  <a:gs pos="0">
                    <a:schemeClr val="accent3">
                      <a:lumMod val="60000"/>
                      <a:tint val="94000"/>
                      <a:satMod val="100000"/>
                      <a:lumMod val="108000"/>
                    </a:schemeClr>
                  </a:gs>
                  <a:gs pos="50000">
                    <a:schemeClr val="accent3">
                      <a:lumMod val="60000"/>
                      <a:tint val="98000"/>
                      <a:shade val="100000"/>
                      <a:satMod val="100000"/>
                      <a:lumMod val="100000"/>
                    </a:schemeClr>
                  </a:gs>
                  <a:gs pos="100000">
                    <a:schemeClr val="accent3">
                      <a:lumMod val="60000"/>
                      <a:shade val="72000"/>
                      <a:satMod val="120000"/>
                      <a:lumMod val="100000"/>
                    </a:schemeClr>
                  </a:gs>
                </a:gsLst>
                <a:lin ang="5400000" scaled="0"/>
              </a:gradFill>
              <a:ln>
                <a:solidFill>
                  <a:schemeClr val="accent1"/>
                </a:solidFill>
              </a:ln>
              <a:effectLst>
                <a:outerShdw blurRad="63500" dist="25400" dir="5400000" algn="ctr" rotWithShape="0">
                  <a:srgbClr val="000000">
                    <a:alpha val="69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200000"/>
                </a:lightRig>
              </a:scene3d>
              <a:sp3d prstMaterial="plastic">
                <a:bevelT w="25400" h="25400"/>
                <a:contourClr>
                  <a:schemeClr val="accen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360-414D-BB6B-29563635E6EC}"/>
              </c:ext>
            </c:extLst>
          </c:dPt>
          <c:dLbls>
            <c:delete val="1"/>
          </c:dLbls>
          <c:cat>
            <c:strRef>
              <c:f>Foglio1!$A$2:$A$8</c:f>
              <c:strCache>
                <c:ptCount val="7"/>
                <c:pt idx="0">
                  <c:v>5x1000                €  10.873,09</c:v>
                </c:pt>
                <c:pt idx="1">
                  <c:v>Contributi Enti     €   18.755,62 </c:v>
                </c:pt>
                <c:pt idx="2">
                  <c:v>Donazioni            €  44.867,37        </c:v>
                </c:pt>
                <c:pt idx="3">
                  <c:v>Quote soci           €     4.770,00  </c:v>
                </c:pt>
                <c:pt idx="4">
                  <c:v>Rec. Rimb.Arr      €             0,66      </c:v>
                </c:pt>
                <c:pt idx="5">
                  <c:v>Progetti di rete    €  270.000,00</c:v>
                </c:pt>
                <c:pt idx="6">
                  <c:v>Partite di giro      € 11661,80</c:v>
                </c:pt>
              </c:strCache>
            </c:strRef>
          </c:cat>
          <c:val>
            <c:numRef>
              <c:f>Foglio1!$B$2:$B$8</c:f>
              <c:numCache>
                <c:formatCode>0.00</c:formatCode>
                <c:ptCount val="7"/>
                <c:pt idx="0">
                  <c:v>10873.09</c:v>
                </c:pt>
                <c:pt idx="1">
                  <c:v>18755.62</c:v>
                </c:pt>
                <c:pt idx="2">
                  <c:v>44867.37</c:v>
                </c:pt>
                <c:pt idx="3">
                  <c:v>4770</c:v>
                </c:pt>
                <c:pt idx="4">
                  <c:v>0.66000000000000059</c:v>
                </c:pt>
                <c:pt idx="5">
                  <c:v>270000</c:v>
                </c:pt>
                <c:pt idx="6">
                  <c:v>11661.8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9CF-1448-810E-C487FF7860BD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ayout>
        <c:manualLayout>
          <c:xMode val="edge"/>
          <c:yMode val="edge"/>
          <c:x val="0.65544072493322214"/>
          <c:y val="0.20606848644894224"/>
          <c:w val="0.32947719214197441"/>
          <c:h val="0.6213404213177417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it-IT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0.62439</cdr:x>
      <cdr:y>0.84373</cdr:y>
    </cdr:from>
    <cdr:to>
      <cdr:x>0.96822</cdr:x>
      <cdr:y>0.93712</cdr:y>
    </cdr:to>
    <cdr:sp macro="" textlink="">
      <cdr:nvSpPr>
        <cdr:cNvPr id="2" name="CasellaDiTesto 11">
          <a:extLst xmlns:a="http://schemas.openxmlformats.org/drawingml/2006/main">
            <a:ext uri="{FF2B5EF4-FFF2-40B4-BE49-F238E27FC236}">
              <a16:creationId xmlns="" xmlns:a16="http://schemas.microsoft.com/office/drawing/2014/main" id="{32032E70-26D6-414A-BC45-F2D3FADE18D3}"/>
            </a:ext>
          </a:extLst>
        </cdr:cNvPr>
        <cdr:cNvSpPr txBox="1"/>
      </cdr:nvSpPr>
      <cdr:spPr>
        <a:xfrm xmlns:a="http://schemas.openxmlformats.org/drawingml/2006/main">
          <a:off x="5417487" y="4170937"/>
          <a:ext cx="2983253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2400" b="1" dirty="0"/>
            <a:t>TOTALE</a:t>
          </a:r>
          <a:r>
            <a:rPr lang="it-IT" sz="2000" b="1" dirty="0"/>
            <a:t>     </a:t>
          </a:r>
          <a:r>
            <a:rPr lang="it-IT" sz="2400" b="1" dirty="0"/>
            <a:t>359.493,75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5DA43-450F-4CBB-9E17-BBCB542CEDB3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E2DF0-BC15-4139-8772-D261AAA61AF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6B2620-1F49-424B-8798-8744CD5BEEBB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13818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6B2620-1F49-424B-8798-8744CD5BEEBB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77801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C329-4DE4-9CD9-0D3ADEBD7672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0DD8-64D2-487B-9A99-9B06A2D5F46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C329-4DE4-9CD9-0D3ADEBD7672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0DD8-64D2-487B-9A99-9B06A2D5F46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C329-4DE4-9CD9-0D3ADEBD7672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0DD8-64D2-487B-9A99-9B06A2D5F46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immagine 7"/>
          <p:cNvSpPr>
            <a:spLocks noGrp="1"/>
          </p:cNvSpPr>
          <p:nvPr>
            <p:ph type="pic" sz="quarter" idx="13"/>
          </p:nvPr>
        </p:nvSpPr>
        <p:spPr>
          <a:xfrm>
            <a:off x="357188" y="285750"/>
            <a:ext cx="2571750" cy="1643063"/>
          </a:xfr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749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C329-4DE4-9CD9-0D3ADEBD7672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0DD8-64D2-487B-9A99-9B06A2D5F46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C329-4DE4-9CD9-0D3ADEBD7672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0DD8-64D2-487B-9A99-9B06A2D5F46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C329-4DE4-9CD9-0D3ADEBD7672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0DD8-64D2-487B-9A99-9B06A2D5F46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C329-4DE4-9CD9-0D3ADEBD7672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0DD8-64D2-487B-9A99-9B06A2D5F46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C329-4DE4-9CD9-0D3ADEBD7672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0DD8-64D2-487B-9A99-9B06A2D5F46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C329-4DE4-9CD9-0D3ADEBD7672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0DD8-64D2-487B-9A99-9B06A2D5F46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C329-4DE4-9CD9-0D3ADEBD7672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0DD8-64D2-487B-9A99-9B06A2D5F46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C329-4DE4-9CD9-0D3ADEBD7672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0DD8-64D2-487B-9A99-9B06A2D5F46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36336-C329-4DE4-9CD9-0D3ADEBD7672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70DD8-64D2-487B-9A99-9B06A2D5F46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0DC37416-35C8-E646-AE67-F65944F83898}"/>
              </a:ext>
            </a:extLst>
          </p:cNvPr>
          <p:cNvSpPr/>
          <p:nvPr/>
        </p:nvSpPr>
        <p:spPr>
          <a:xfrm>
            <a:off x="3563888" y="507116"/>
            <a:ext cx="53640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latin typeface="Comic Sans MS" panose="030F0702030302020204" pitchFamily="66" charset="0"/>
              </a:rPr>
              <a:t>BILANCIO CONSUNTIVO 2023</a:t>
            </a:r>
          </a:p>
          <a:p>
            <a:pPr algn="ctr"/>
            <a:r>
              <a:rPr lang="it-IT" sz="2400" b="1" dirty="0">
                <a:latin typeface="Comic Sans MS" panose="030F0702030302020204" pitchFamily="66" charset="0"/>
              </a:rPr>
              <a:t>USCITE</a:t>
            </a:r>
            <a:endParaRPr lang="it-IT" sz="2400" dirty="0"/>
          </a:p>
        </p:txBody>
      </p:sp>
      <p:pic>
        <p:nvPicPr>
          <p:cNvPr id="4" name="Segnaposto immagine 8" descr="LOGO_sfondoTRASPARENTE.png">
            <a:extLst>
              <a:ext uri="{FF2B5EF4-FFF2-40B4-BE49-F238E27FC236}">
                <a16:creationId xmlns="" xmlns:a16="http://schemas.microsoft.com/office/drawing/2014/main" id="{A2D33AB0-C874-6341-BFC3-4CA0A89472B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/>
          <a:srcRect t="4876" b="4876"/>
          <a:stretch>
            <a:fillRect/>
          </a:stretch>
        </p:blipFill>
        <p:spPr>
          <a:prstGeom prst="rect">
            <a:avLst/>
          </a:prstGeom>
        </p:spPr>
      </p:pic>
      <p:graphicFrame>
        <p:nvGraphicFramePr>
          <p:cNvPr id="5" name="Grafico 4">
            <a:extLst>
              <a:ext uri="{FF2B5EF4-FFF2-40B4-BE49-F238E27FC236}">
                <a16:creationId xmlns="" xmlns:a16="http://schemas.microsoft.com/office/drawing/2014/main" id="{E627F089-283A-3943-A8B6-68840EA0D0F3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084684587"/>
              </p:ext>
            </p:extLst>
          </p:nvPr>
        </p:nvGraphicFramePr>
        <p:xfrm>
          <a:off x="251521" y="1656742"/>
          <a:ext cx="8676456" cy="494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029282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0B7E5BA6-B4D1-4440-B4A0-6B162E032554}"/>
              </a:ext>
            </a:extLst>
          </p:cNvPr>
          <p:cNvSpPr/>
          <p:nvPr/>
        </p:nvSpPr>
        <p:spPr>
          <a:xfrm>
            <a:off x="3929063" y="440721"/>
            <a:ext cx="5035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latin typeface="Comic Sans MS" panose="030F0702030302020204" pitchFamily="66" charset="0"/>
              </a:rPr>
              <a:t>BILANCIO CONSUNTIVO 2023</a:t>
            </a:r>
          </a:p>
          <a:p>
            <a:pPr algn="ctr"/>
            <a:r>
              <a:rPr lang="it-IT" sz="2400" b="1" dirty="0">
                <a:latin typeface="Comic Sans MS" panose="030F0702030302020204" pitchFamily="66" charset="0"/>
              </a:rPr>
              <a:t>ENTRATE</a:t>
            </a:r>
            <a:endParaRPr lang="it-IT" sz="2400" dirty="0"/>
          </a:p>
        </p:txBody>
      </p:sp>
      <p:pic>
        <p:nvPicPr>
          <p:cNvPr id="4" name="Segnaposto immagine 8" descr="LOGO_sfondoTRASPARENTE.png">
            <a:extLst>
              <a:ext uri="{FF2B5EF4-FFF2-40B4-BE49-F238E27FC236}">
                <a16:creationId xmlns="" xmlns:a16="http://schemas.microsoft.com/office/drawing/2014/main" id="{8510BD73-16D6-1E4A-8AC8-E30D2E1FED8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 t="4876" b="4876"/>
          <a:stretch>
            <a:fillRect/>
          </a:stretch>
        </p:blipFill>
        <p:spPr>
          <a:xfrm>
            <a:off x="509588" y="438150"/>
            <a:ext cx="2571750" cy="1643063"/>
          </a:xfrm>
          <a:prstGeom prst="rect">
            <a:avLst/>
          </a:prstGeom>
        </p:spPr>
      </p:pic>
      <p:graphicFrame>
        <p:nvGraphicFramePr>
          <p:cNvPr id="10" name="Grafico 9">
            <a:extLst>
              <a:ext uri="{FF2B5EF4-FFF2-40B4-BE49-F238E27FC236}">
                <a16:creationId xmlns="" xmlns:a16="http://schemas.microsoft.com/office/drawing/2014/main" id="{17BCB6E6-06BD-F145-BE38-7B52F04F9AF8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300120883"/>
              </p:ext>
            </p:extLst>
          </p:nvPr>
        </p:nvGraphicFramePr>
        <p:xfrm>
          <a:off x="-40370" y="1196801"/>
          <a:ext cx="9004857" cy="5220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2032E70-26D6-414A-BC45-F2D3FADE18D3}"/>
              </a:ext>
            </a:extLst>
          </p:cNvPr>
          <p:cNvSpPr txBox="1"/>
          <p:nvPr/>
        </p:nvSpPr>
        <p:spPr>
          <a:xfrm>
            <a:off x="5868144" y="5517232"/>
            <a:ext cx="2965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/>
              <a:t>TOTALE   360.928,54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1CCD3F3D-7D82-7446-9357-0A551824DEBB}"/>
              </a:ext>
            </a:extLst>
          </p:cNvPr>
          <p:cNvSpPr txBox="1"/>
          <p:nvPr/>
        </p:nvSpPr>
        <p:spPr>
          <a:xfrm>
            <a:off x="2603500" y="6667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800642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Presentazione su schermo (4:3)</PresentationFormat>
  <Paragraphs>8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Gabriella</dc:creator>
  <cp:lastModifiedBy>Gabriella</cp:lastModifiedBy>
  <cp:revision>1</cp:revision>
  <dcterms:created xsi:type="dcterms:W3CDTF">2024-06-21T11:45:21Z</dcterms:created>
  <dcterms:modified xsi:type="dcterms:W3CDTF">2024-06-21T11:46:27Z</dcterms:modified>
</cp:coreProperties>
</file>